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594" y="-138"/>
      </p:cViewPr>
      <p:guideLst>
        <p:guide orient="horz" pos="151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4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0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8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9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8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7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9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0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6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5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D7562-E6E5-48E6-8BF3-A76E21ADC8D8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23C9D-AAF2-4548-B292-F1C415AE8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0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-15240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DMAIC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553" y="553134"/>
            <a:ext cx="3375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fact-based problem solving methodology for improvement.</a:t>
            </a:r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23011" y="1555028"/>
            <a:ext cx="586699" cy="37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425" tIns="49212" rIns="98425" bIns="49212">
            <a:spAutoFit/>
          </a:bodyPr>
          <a:lstStyle/>
          <a:p>
            <a:pPr defTabSz="1041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Tollgate</a:t>
            </a:r>
          </a:p>
          <a:p>
            <a:pPr defTabSz="1041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Date</a:t>
            </a:r>
            <a:endParaRPr lang="en-US" sz="900" b="1" dirty="0">
              <a:solidFill>
                <a:schemeClr val="tx2">
                  <a:lumMod val="60000"/>
                  <a:lumOff val="40000"/>
                </a:schemeClr>
              </a:solidFill>
              <a:cs typeface="Arial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3184" y="1865313"/>
            <a:ext cx="1194340" cy="51821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32936" y="1932305"/>
            <a:ext cx="858954" cy="38792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788" tIns="39688" rIns="77788" bIns="39688">
            <a:spAutoFit/>
          </a:bodyPr>
          <a:lstStyle/>
          <a:p>
            <a:pPr defTabSz="668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cs typeface="Arial" charset="0"/>
              </a:rPr>
              <a:t>Define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876029" y="1857374"/>
            <a:ext cx="1194340" cy="51516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srgbClr val="000000"/>
              </a:solidFill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993024" y="1555028"/>
            <a:ext cx="586699" cy="37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425" tIns="49212" rIns="98425" bIns="49212">
            <a:spAutoFit/>
          </a:bodyPr>
          <a:lstStyle/>
          <a:p>
            <a:pPr defTabSz="1041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Tollgate</a:t>
            </a:r>
          </a:p>
          <a:p>
            <a:pPr defTabSz="1041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Date</a:t>
            </a:r>
            <a:endParaRPr lang="en-US" sz="900" b="1" dirty="0">
              <a:solidFill>
                <a:schemeClr val="tx2">
                  <a:lumMod val="60000"/>
                  <a:lumOff val="40000"/>
                </a:schemeClr>
              </a:solidFill>
              <a:cs typeface="Arial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952786" y="1932305"/>
            <a:ext cx="1096776" cy="38792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788" tIns="39688" rIns="77788" bIns="39688">
            <a:spAutoFit/>
          </a:bodyPr>
          <a:lstStyle/>
          <a:p>
            <a:pPr defTabSz="668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cs typeface="Arial" charset="0"/>
              </a:rPr>
              <a:t>Measure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659577" y="1857374"/>
            <a:ext cx="1194340" cy="51516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srgbClr val="000000"/>
              </a:solidFill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4815586" y="1555028"/>
            <a:ext cx="586699" cy="37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425" tIns="49212" rIns="98425" bIns="49212">
            <a:spAutoFit/>
          </a:bodyPr>
          <a:lstStyle/>
          <a:p>
            <a:pPr defTabSz="1041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Tollgate</a:t>
            </a:r>
          </a:p>
          <a:p>
            <a:pPr defTabSz="1041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Date</a:t>
            </a:r>
            <a:endParaRPr lang="en-US" sz="900" b="1" dirty="0">
              <a:solidFill>
                <a:schemeClr val="tx2">
                  <a:lumMod val="60000"/>
                  <a:lumOff val="40000"/>
                </a:schemeClr>
              </a:solidFill>
              <a:cs typeface="Arial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750665" y="1932305"/>
            <a:ext cx="987644" cy="38792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788" tIns="39688" rIns="77788" bIns="39688">
            <a:spAutoFit/>
          </a:bodyPr>
          <a:lstStyle/>
          <a:p>
            <a:pPr defTabSz="668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cs typeface="Arial" charset="0"/>
              </a:rPr>
              <a:t>Analyze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5411275" y="1857374"/>
            <a:ext cx="1194340" cy="5151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srgbClr val="000000"/>
              </a:solidFill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497587" y="1928850"/>
            <a:ext cx="1046891" cy="38792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788" tIns="39688" rIns="77788" bIns="39688">
            <a:spAutoFit/>
          </a:bodyPr>
          <a:lstStyle/>
          <a:p>
            <a:pPr defTabSz="668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cs typeface="Arial" charset="0"/>
              </a:rPr>
              <a:t>Improve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6579532" y="1555028"/>
            <a:ext cx="545022" cy="35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788" tIns="39688" rIns="77788" bIns="39688">
            <a:spAutoFit/>
          </a:bodyPr>
          <a:lstStyle/>
          <a:p>
            <a:pPr defTabSz="668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Tollgate</a:t>
            </a:r>
          </a:p>
          <a:p>
            <a:pPr defTabSz="668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Date</a:t>
            </a:r>
            <a:endParaRPr lang="en-US" sz="900" b="1" dirty="0">
              <a:solidFill>
                <a:schemeClr val="tx2">
                  <a:lumMod val="60000"/>
                  <a:lumOff val="40000"/>
                </a:schemeClr>
              </a:solidFill>
              <a:cs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137495" y="1857374"/>
            <a:ext cx="1194340" cy="51516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265210" y="1932305"/>
            <a:ext cx="943464" cy="38792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788" tIns="39688" rIns="77788" bIns="39688">
            <a:spAutoFit/>
          </a:bodyPr>
          <a:lstStyle/>
          <a:p>
            <a:pPr defTabSz="668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cs typeface="Arial" charset="0"/>
              </a:rPr>
              <a:t>Control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334416" y="1555028"/>
            <a:ext cx="545022" cy="35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788" tIns="39688" rIns="77788" bIns="39688">
            <a:spAutoFit/>
          </a:bodyPr>
          <a:lstStyle/>
          <a:p>
            <a:pPr defTabSz="668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Tollgate</a:t>
            </a:r>
          </a:p>
          <a:p>
            <a:pPr defTabSz="668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Date</a:t>
            </a:r>
            <a:endParaRPr lang="en-US" sz="900" b="1" dirty="0">
              <a:solidFill>
                <a:schemeClr val="tx2">
                  <a:lumMod val="60000"/>
                  <a:lumOff val="40000"/>
                </a:schemeClr>
              </a:solidFill>
              <a:cs typeface="Arial" charset="0"/>
            </a:endParaRPr>
          </a:p>
        </p:txBody>
      </p:sp>
      <p:sp>
        <p:nvSpPr>
          <p:cNvPr id="22" name="Text Box 91"/>
          <p:cNvSpPr txBox="1">
            <a:spLocks noChangeArrowheads="1"/>
          </p:cNvSpPr>
          <p:nvPr/>
        </p:nvSpPr>
        <p:spPr bwMode="auto">
          <a:xfrm>
            <a:off x="-38100" y="1295400"/>
            <a:ext cx="1070129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76982" y="1860549"/>
            <a:ext cx="595862" cy="536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27432" rIns="27432" rtlCol="0" anchor="ctr" anchorCtr="1"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x</a:t>
            </a:r>
            <a:r>
              <a:rPr lang="en-US" sz="1000" dirty="0" smtClean="0">
                <a:solidFill>
                  <a:srgbClr val="000000"/>
                </a:solidFill>
              </a:rPr>
              <a:t>x/xx/xx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87397" y="1863725"/>
            <a:ext cx="595862" cy="536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27432" rIns="27432" rtlCol="0" anchor="ctr" anchorCtr="1"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x</a:t>
            </a:r>
            <a:r>
              <a:rPr lang="en-US" sz="1000" dirty="0" smtClean="0">
                <a:solidFill>
                  <a:srgbClr val="000000"/>
                </a:solidFill>
              </a:rPr>
              <a:t>x/xx/xx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98367" y="1863725"/>
            <a:ext cx="595862" cy="536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27432" rIns="27432" rtlCol="0" anchor="ctr" anchorCtr="1"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x</a:t>
            </a:r>
            <a:r>
              <a:rPr lang="en-US" sz="1000" dirty="0" smtClean="0">
                <a:solidFill>
                  <a:srgbClr val="000000"/>
                </a:solidFill>
              </a:rPr>
              <a:t>x/xx/xx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91908" y="1863725"/>
            <a:ext cx="595862" cy="536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27432" rIns="27432" rtlCol="0" anchor="ctr" anchorCtr="1"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x</a:t>
            </a:r>
            <a:r>
              <a:rPr lang="en-US" sz="1000" dirty="0" smtClean="0">
                <a:solidFill>
                  <a:srgbClr val="000000"/>
                </a:solidFill>
              </a:rPr>
              <a:t>x/xx/xx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02879" y="1863725"/>
            <a:ext cx="595862" cy="536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27432" rIns="27432" rtlCol="0" anchor="ctr" anchorCtr="1"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</a:rPr>
              <a:t>x</a:t>
            </a:r>
            <a:r>
              <a:rPr lang="en-US" sz="1000" dirty="0" smtClean="0">
                <a:solidFill>
                  <a:srgbClr val="000000"/>
                </a:solidFill>
              </a:rPr>
              <a:t>x/xx/xx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-277" y="3357026"/>
            <a:ext cx="1575190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Sponsor drafts </a:t>
            </a: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charter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Select key talent to lead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ID stakeholders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ID what to measure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Define meeting with Sponsor  &amp; Stakeholders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i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Decision Go to Measure or STOP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 go, set measure </a:t>
            </a: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</a:t>
            </a: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ollgate Date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0553" y="1278029"/>
            <a:ext cx="16700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dirty="0" smtClean="0">
                <a:solidFill>
                  <a:prstClr val="black"/>
                </a:solidFill>
              </a:rPr>
              <a:t>Bold</a:t>
            </a:r>
            <a:r>
              <a:rPr lang="en-US" sz="1200" i="1" dirty="0" smtClean="0">
                <a:solidFill>
                  <a:prstClr val="black"/>
                </a:solidFill>
              </a:rPr>
              <a:t> = activity complete</a:t>
            </a:r>
            <a:endParaRPr lang="en-US" i="1" dirty="0"/>
          </a:p>
        </p:txBody>
      </p:sp>
      <p:sp>
        <p:nvSpPr>
          <p:cNvPr id="39" name="Rectangle 38"/>
          <p:cNvSpPr/>
          <p:nvPr/>
        </p:nvSpPr>
        <p:spPr>
          <a:xfrm>
            <a:off x="1752600" y="3357026"/>
            <a:ext cx="184566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Agree on data collection plan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Gather voice Customer  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Baseline measures that matter for your improvement</a:t>
            </a:r>
          </a:p>
          <a:p>
            <a:pPr marL="342900" lvl="2" indent="-171450">
              <a:buFont typeface="Wingdings" panose="05000000000000000000" pitchFamily="2" charset="2"/>
              <a:buChar char="§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Quality or Defects</a:t>
            </a:r>
          </a:p>
          <a:p>
            <a:pPr marL="342900" lvl="2" indent="-171450">
              <a:buFont typeface="Wingdings" panose="05000000000000000000" pitchFamily="2" charset="2"/>
              <a:buChar char="§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Cycle Time</a:t>
            </a:r>
          </a:p>
          <a:p>
            <a:pPr marL="342900" lvl="2" indent="-171450">
              <a:buFont typeface="Wingdings" panose="05000000000000000000" pitchFamily="2" charset="2"/>
              <a:buChar char="§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Unit Cost</a:t>
            </a:r>
          </a:p>
          <a:p>
            <a:pPr marL="342900" lvl="2" indent="-171450">
              <a:buFont typeface="Wingdings" panose="05000000000000000000" pitchFamily="2" charset="2"/>
              <a:buChar char="§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Customer Growth</a:t>
            </a:r>
          </a:p>
          <a:p>
            <a:pPr marL="342900" lvl="2" indent="-171450">
              <a:buFont typeface="Wingdings" panose="05000000000000000000" pitchFamily="2" charset="2"/>
              <a:buChar char="§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Margin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Measure </a:t>
            </a:r>
            <a:r>
              <a:rPr lang="en-US" sz="1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mtg</a:t>
            </a: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with Sponsor  &amp; </a:t>
            </a: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Stakeholders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i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 or no go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 go, set Analyze tollgate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389" y="2667000"/>
            <a:ext cx="1340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Set Success Metrics</a:t>
            </a:r>
            <a:endParaRPr lang="en-US" sz="1100" b="1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52600" y="2667000"/>
            <a:ext cx="13409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Baseline</a:t>
            </a:r>
            <a:endParaRPr lang="en-US" sz="1100" b="1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81398" y="2667000"/>
            <a:ext cx="2028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Root Cause</a:t>
            </a:r>
          </a:p>
          <a:p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Prioritized Solutions</a:t>
            </a:r>
            <a:endParaRPr lang="en-US" sz="1100" b="1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49971" y="2667000"/>
            <a:ext cx="21176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New Std. Operating Procedure</a:t>
            </a:r>
            <a:endParaRPr lang="en-US" sz="1100" b="1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178771" y="2667000"/>
            <a:ext cx="19652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Verify Results, Optimize, Celebrate</a:t>
            </a:r>
            <a:endParaRPr lang="en-US" sz="1100" b="1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640735" y="3350091"/>
            <a:ext cx="1845665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Root cause analysis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Draft &amp; prioritize </a:t>
            </a: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new standard operating procedure solutions</a:t>
            </a:r>
            <a:endParaRPr lang="en-US" sz="11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Get voice of the Customer on solutions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Risk analysis – brainstorm and prioritize all the things you could screw up or accidently </a:t>
            </a: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break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Analyze </a:t>
            </a:r>
            <a:r>
              <a:rPr lang="en-US" sz="11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mtg</a:t>
            </a: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with Sponsor  &amp; Stakeholders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i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 or no go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 go, set Improve tollgate</a:t>
            </a:r>
            <a:endParaRPr lang="en-US" sz="11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393335" y="3352800"/>
            <a:ext cx="184566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Onboard pilot group to test and refine std. operating procedure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Baseline pilot group’s performance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Kick off pilot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Track results and compare to pre-pilot performance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Keep tweaking Std. Operating Procedure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Improve </a:t>
            </a:r>
            <a:r>
              <a:rPr lang="en-US" sz="11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mtg</a:t>
            </a: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with Sponsor  &amp; Stakeholders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i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 or no go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If go, set Control tollgate</a:t>
            </a:r>
            <a:endParaRPr lang="en-US" sz="11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222135" y="3352800"/>
            <a:ext cx="1921865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Pilot group drafts plan to share new Std. Operating Procedure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Embed SOP in all training systems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Sponsor communicates new Std. Operating Procedure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Track results &amp; compare to prior performance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Upgrade SOP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Control </a:t>
            </a:r>
            <a:r>
              <a:rPr lang="en-US" sz="11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mtg</a:t>
            </a: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with Sponsor  &amp; Stakeholders – CELEBRATE</a:t>
            </a:r>
          </a:p>
          <a:p>
            <a:pPr marL="171450" indent="-17145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Schedule next SOP improvement – Its Continuous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25" y="190500"/>
            <a:ext cx="1400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00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271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Thrivent Financial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Hunter</dc:creator>
  <cp:lastModifiedBy>Kristi Hearn</cp:lastModifiedBy>
  <cp:revision>21</cp:revision>
  <dcterms:created xsi:type="dcterms:W3CDTF">2014-08-09T16:18:46Z</dcterms:created>
  <dcterms:modified xsi:type="dcterms:W3CDTF">2015-03-10T23:27:43Z</dcterms:modified>
</cp:coreProperties>
</file>